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 autoAdjust="0"/>
  </p:normalViewPr>
  <p:slideViewPr>
    <p:cSldViewPr snapToGrid="0">
      <p:cViewPr>
        <p:scale>
          <a:sx n="77" d="100"/>
          <a:sy n="77" d="100"/>
        </p:scale>
        <p:origin x="-294" y="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3A11D1B-2A6D-4AFD-A746-2D47932BBBC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95433A8-8C65-4012-9892-C19042504500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38406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1D1B-2A6D-4AFD-A746-2D47932BBBC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33A8-8C65-4012-9892-C190425045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215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1D1B-2A6D-4AFD-A746-2D47932BBBC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33A8-8C65-4012-9892-C190425045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931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1D1B-2A6D-4AFD-A746-2D47932BBBC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33A8-8C65-4012-9892-C190425045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901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11D1B-2A6D-4AFD-A746-2D47932BBBC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5433A8-8C65-4012-9892-C19042504500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99246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1D1B-2A6D-4AFD-A746-2D47932BBBC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33A8-8C65-4012-9892-C190425045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204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1D1B-2A6D-4AFD-A746-2D47932BBBC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33A8-8C65-4012-9892-C190425045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404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1D1B-2A6D-4AFD-A746-2D47932BBBC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33A8-8C65-4012-9892-C190425045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968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1D1B-2A6D-4AFD-A746-2D47932BBBC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33A8-8C65-4012-9892-C190425045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950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11D1B-2A6D-4AFD-A746-2D47932BBBC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5433A8-8C65-4012-9892-C19042504500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862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A11D1B-2A6D-4AFD-A746-2D47932BBBC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5433A8-8C65-4012-9892-C19042504500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248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3A11D1B-2A6D-4AFD-A746-2D47932BBBCF}" type="datetimeFigureOut">
              <a:rPr lang="hu-HU" smtClean="0"/>
              <a:t>2018. 03. 09.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95433A8-8C65-4012-9892-C19042504500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152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rgbClr val="00B0F0"/>
            </a:gs>
            <a:gs pos="50000">
              <a:schemeClr val="accent1">
                <a:lumMod val="45000"/>
                <a:lumOff val="55000"/>
              </a:schemeClr>
            </a:gs>
            <a:gs pos="76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158839" y="1842799"/>
            <a:ext cx="5624944" cy="1606982"/>
          </a:xfrm>
        </p:spPr>
        <p:txBody>
          <a:bodyPr>
            <a:normAutofit fontScale="90000"/>
          </a:bodyPr>
          <a:lstStyle/>
          <a:p>
            <a:r>
              <a:rPr lang="hu-H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Vojtina</a:t>
            </a:r>
            <a:r>
              <a:rPr lang="hu-H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ars poeticája</a:t>
            </a:r>
            <a:endParaRPr lang="hu-H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352804" y="4061752"/>
            <a:ext cx="52370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Arany János életútja </a:t>
            </a:r>
            <a:r>
              <a:rPr lang="hu-H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és </a:t>
            </a:r>
            <a:r>
              <a:rPr lang="hu-H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eszméi </a:t>
            </a:r>
            <a:endParaRPr lang="hu-HU" sz="32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6211669"/>
            <a:ext cx="5572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MSZC Budai Nagy Antal Szakgimnáziuma</a:t>
            </a:r>
          </a:p>
          <a:p>
            <a:r>
              <a:rPr lang="hu-HU" b="1" dirty="0" err="1" smtClean="0"/>
              <a:t>KözRendesek</a:t>
            </a:r>
            <a:r>
              <a:rPr lang="hu-HU" dirty="0" smtClean="0"/>
              <a:t> csapat</a:t>
            </a:r>
            <a:endParaRPr lang="hu-H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940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161"/>
    </mc:Choice>
    <mc:Fallback xmlns="">
      <p:transition advClick="0" advTm="81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rgbClr val="00B0F0"/>
            </a:gs>
            <a:gs pos="50000">
              <a:schemeClr val="accent1">
                <a:lumMod val="45000"/>
                <a:lumOff val="55000"/>
              </a:schemeClr>
            </a:gs>
            <a:gs pos="76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gradFill>
            <a:gsLst>
              <a:gs pos="21000">
                <a:srgbClr val="00B0F0"/>
              </a:gs>
              <a:gs pos="50000">
                <a:schemeClr val="bg1"/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74250" indent="0"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  <a:buNone/>
            </a:pPr>
            <a:r>
              <a:rPr lang="hu-H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műről</a:t>
            </a:r>
            <a:endParaRPr lang="hu-HU" sz="4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Arany János </a:t>
            </a:r>
            <a:r>
              <a:rPr lang="hu-HU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Vojtina</a:t>
            </a:r>
            <a:r>
              <a:rPr lang="hu-H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ars poeticája címét egy szlovák származású versfaragóról kapta.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hu-HU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Vojtina</a:t>
            </a:r>
            <a:r>
              <a:rPr lang="hu-H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Mátyás Bernát Gáspár inasa volt, rigmusai elterjedtek, melyeket kocsmákban olvasott fel, így ismerkedhetett meg Arany Jánossal.</a:t>
            </a:r>
          </a:p>
          <a:p>
            <a:endParaRPr lang="hu-HU" sz="4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882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0112"/>
    </mc:Choice>
    <mc:Fallback xmlns="">
      <p:transition advClick="0" advTm="101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rgbClr val="00B0F0"/>
            </a:gs>
            <a:gs pos="50000">
              <a:schemeClr val="bg1"/>
            </a:gs>
            <a:gs pos="76000">
              <a:schemeClr val="accent1">
                <a:lumMod val="24000"/>
                <a:lumOff val="76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429491"/>
            <a:ext cx="10903527" cy="60821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u-H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hu-H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műben a </a:t>
            </a:r>
            <a:r>
              <a:rPr lang="hu-H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költő </a:t>
            </a:r>
            <a:r>
              <a:rPr lang="hu-H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életútját </a:t>
            </a:r>
            <a:r>
              <a:rPr lang="hu-H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és eszméit </a:t>
            </a:r>
            <a:r>
              <a:rPr lang="hu-H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megismerjük.</a:t>
            </a:r>
          </a:p>
          <a:p>
            <a:pPr marL="0" indent="0" algn="ctr">
              <a:buNone/>
            </a:pPr>
            <a:r>
              <a:rPr lang="hu-HU" sz="2800" dirty="0" smtClean="0"/>
              <a:t>,,Én már </a:t>
            </a:r>
            <a:r>
              <a:rPr lang="hu-HU" sz="2800" dirty="0" err="1" smtClean="0"/>
              <a:t>ezentul</a:t>
            </a:r>
            <a:r>
              <a:rPr lang="hu-HU" sz="2800" dirty="0" smtClean="0"/>
              <a:t> ilyetén gyalog</a:t>
            </a:r>
            <a:br>
              <a:rPr lang="hu-HU" sz="2800" dirty="0" smtClean="0"/>
            </a:br>
            <a:r>
              <a:rPr lang="hu-HU" sz="2800" dirty="0" smtClean="0"/>
              <a:t>Versen... csak így pálcán </a:t>
            </a:r>
            <a:r>
              <a:rPr lang="hu-HU" sz="2800" dirty="0" err="1" smtClean="0"/>
              <a:t>lovagolok</a:t>
            </a:r>
            <a:r>
              <a:rPr lang="hu-HU" sz="2800" dirty="0" smtClean="0"/>
              <a:t>;</a:t>
            </a:r>
            <a:br>
              <a:rPr lang="hu-HU" sz="2800" dirty="0" smtClean="0"/>
            </a:br>
            <a:r>
              <a:rPr lang="hu-HU" sz="2800" dirty="0" smtClean="0"/>
              <a:t>Zúg, sistereg, </a:t>
            </a:r>
            <a:r>
              <a:rPr lang="hu-HU" sz="2800" dirty="0" err="1" smtClean="0"/>
              <a:t>szédűl</a:t>
            </a:r>
            <a:r>
              <a:rPr lang="hu-HU" sz="2800" dirty="0" smtClean="0"/>
              <a:t> szegény fejem:</a:t>
            </a:r>
            <a:br>
              <a:rPr lang="hu-HU" sz="2800" dirty="0" smtClean="0"/>
            </a:br>
            <a:r>
              <a:rPr lang="hu-HU" sz="2800" dirty="0" smtClean="0"/>
              <a:t>Nincs odafent, szárnyas lovon, helyem.”</a:t>
            </a:r>
          </a:p>
          <a:p>
            <a:pPr marL="0" indent="0" algn="ctr">
              <a:buNone/>
            </a:pPr>
            <a:endParaRPr lang="hu-HU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hu-HU" sz="3600" dirty="0" smtClean="0"/>
              <a:t>A fővárost veszi példának; mely alkonyatkor szép, de közel hajolva koszos és büdös.</a:t>
            </a:r>
          </a:p>
          <a:p>
            <a:pPr marL="0" indent="0">
              <a:buNone/>
            </a:pPr>
            <a:endParaRPr lang="hu-HU" sz="2800" dirty="0" smtClean="0"/>
          </a:p>
          <a:p>
            <a:pPr marL="0" indent="0" algn="ctr">
              <a:buNone/>
            </a:pPr>
            <a:r>
              <a:rPr lang="hu-HU" sz="2800" dirty="0" smtClean="0"/>
              <a:t>,,Itt</a:t>
            </a:r>
            <a:r>
              <a:rPr lang="hu-HU" sz="2800" dirty="0"/>
              <a:t>, itt a </a:t>
            </a:r>
            <a:r>
              <a:rPr lang="hu-HU" sz="2800" dirty="0" smtClean="0"/>
              <a:t>nimfák! </a:t>
            </a:r>
            <a:r>
              <a:rPr lang="hu-HU" sz="2800" dirty="0"/>
              <a:t>itt a </a:t>
            </a:r>
            <a:r>
              <a:rPr lang="hu-HU" sz="2800" dirty="0" err="1" smtClean="0"/>
              <a:t>cháriszok</a:t>
            </a:r>
            <a:r>
              <a:rPr lang="hu-HU" sz="2800" dirty="0" smtClean="0"/>
              <a:t>!...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Az utcán por, bűz, német szó, </a:t>
            </a:r>
            <a:r>
              <a:rPr lang="hu-HU" sz="2800" dirty="0" smtClean="0"/>
              <a:t>piszok”</a:t>
            </a:r>
            <a:endParaRPr lang="hu-HU" sz="2800" dirty="0"/>
          </a:p>
          <a:p>
            <a:pPr marL="0" indent="0">
              <a:buNone/>
            </a:pPr>
            <a:endParaRPr lang="hu-HU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8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896"/>
    </mc:Choice>
    <mc:Fallback xmlns="">
      <p:transition advClick="0" advTm="88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1000">
              <a:srgbClr val="00B0F0"/>
            </a:gs>
            <a:gs pos="50000">
              <a:schemeClr val="bg1"/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3600" dirty="0" smtClean="0"/>
          </a:p>
          <a:p>
            <a:pPr algn="ctr">
              <a:buFont typeface="Wingdings" panose="05000000000000000000" pitchFamily="2" charset="2"/>
              <a:buChar char="v"/>
            </a:pPr>
            <a:r>
              <a:rPr lang="hu-HU" sz="3600" dirty="0" smtClean="0"/>
              <a:t>Az író is ír a valóságról, és azt költeményeiben szépíti meg.</a:t>
            </a:r>
          </a:p>
          <a:p>
            <a:pPr marL="0" indent="0" algn="ctr">
              <a:buNone/>
            </a:pPr>
            <a:endParaRPr lang="hu-HU" sz="2800" dirty="0" smtClean="0"/>
          </a:p>
          <a:p>
            <a:pPr marL="0" indent="0" algn="ctr">
              <a:buNone/>
            </a:pPr>
            <a:r>
              <a:rPr lang="hu-HU" sz="2800" dirty="0" smtClean="0"/>
              <a:t>,,Győzz </a:t>
            </a:r>
            <a:r>
              <a:rPr lang="hu-HU" sz="2800" dirty="0"/>
              <a:t>meg, hogy ami </a:t>
            </a:r>
            <a:r>
              <a:rPr lang="hu-HU" sz="2800" i="1" dirty="0"/>
              <a:t>látszik,</a:t>
            </a:r>
            <a:r>
              <a:rPr lang="hu-HU" sz="2800" dirty="0"/>
              <a:t> az </a:t>
            </a:r>
            <a:r>
              <a:rPr lang="hu-HU" sz="2800" i="1" dirty="0"/>
              <a:t>való: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/>
              <a:t>Akkor neved költő lesz, nem </a:t>
            </a:r>
            <a:r>
              <a:rPr lang="hu-HU" sz="2800" dirty="0" smtClean="0"/>
              <a:t>csaló”</a:t>
            </a:r>
          </a:p>
          <a:p>
            <a:pPr marL="0" indent="0" algn="ctr">
              <a:buNone/>
            </a:pPr>
            <a:endParaRPr lang="hu-HU" sz="2800" dirty="0"/>
          </a:p>
          <a:p>
            <a:pPr algn="ctr">
              <a:buFont typeface="Wingdings" panose="05000000000000000000" pitchFamily="2" charset="2"/>
              <a:buChar char="v"/>
            </a:pPr>
            <a:r>
              <a:rPr lang="hu-HU" sz="3600" dirty="0" smtClean="0"/>
              <a:t>Szükségesnek találja a hazugságot a költészetben.</a:t>
            </a:r>
          </a:p>
          <a:p>
            <a:pPr>
              <a:buFont typeface="Wingdings" panose="05000000000000000000" pitchFamily="2" charset="2"/>
              <a:buChar char="v"/>
            </a:pPr>
            <a:endParaRPr lang="hu-HU" sz="3600" dirty="0" smtClean="0"/>
          </a:p>
          <a:p>
            <a:pPr marL="0" indent="0" algn="ctr">
              <a:buNone/>
            </a:pPr>
            <a:r>
              <a:rPr lang="hu-HU" sz="2800" dirty="0" smtClean="0"/>
              <a:t>Költő </a:t>
            </a:r>
            <a:r>
              <a:rPr lang="hu-HU" sz="2800" dirty="0"/>
              <a:t>hazudj, de rajt’ ne fogjanak”;</a:t>
            </a:r>
            <a:br>
              <a:rPr lang="hu-HU" sz="2800" dirty="0"/>
            </a:br>
            <a:r>
              <a:rPr lang="hu-HU" sz="2800" dirty="0"/>
              <a:t>„Mert van egy példa, hogy: a sánta eb...</a:t>
            </a:r>
            <a:br>
              <a:rPr lang="hu-HU" sz="2800" dirty="0"/>
            </a:br>
            <a:r>
              <a:rPr lang="hu-HU" sz="2800" dirty="0"/>
              <a:t>A sánta költő még keservesebb.”</a:t>
            </a:r>
            <a:endParaRPr lang="hu-HU" sz="2800" dirty="0" smtClean="0"/>
          </a:p>
          <a:p>
            <a:endParaRPr lang="hu-HU" sz="4000" dirty="0" smtClean="0"/>
          </a:p>
          <a:p>
            <a:endParaRPr lang="hu-HU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185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337"/>
    </mc:Choice>
    <mc:Fallback xmlns="">
      <p:transition advClick="0" advTm="83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rgbClr val="00B0F0"/>
            </a:gs>
            <a:gs pos="50000">
              <a:schemeClr val="bg1"/>
            </a:gs>
            <a:gs pos="7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97526" y="258183"/>
            <a:ext cx="11194473" cy="650299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1800"/>
              </a:spcBef>
              <a:spcAft>
                <a:spcPts val="2400"/>
              </a:spcAft>
              <a:buNone/>
            </a:pPr>
            <a:r>
              <a:rPr lang="hu-HU" sz="4000" b="1" i="1" dirty="0" smtClean="0"/>
              <a:t>Miért írta a verset?</a:t>
            </a:r>
          </a:p>
          <a:p>
            <a:pPr marL="0" indent="0">
              <a:buNone/>
            </a:pPr>
            <a:r>
              <a:rPr lang="hu-HU" sz="4000" dirty="0" smtClean="0"/>
              <a:t>A költőben felgyülemlett a sok rossz, amit muszáj volt kiírnia magából.</a:t>
            </a:r>
          </a:p>
          <a:p>
            <a:pPr marL="0" indent="0">
              <a:buNone/>
            </a:pPr>
            <a:r>
              <a:rPr lang="hu-HU" sz="4000" dirty="0" smtClean="0"/>
              <a:t>Kifigurázta a költőket, akik elárasztották a sajtót.</a:t>
            </a:r>
          </a:p>
          <a:p>
            <a:pPr marL="0" indent="0">
              <a:buNone/>
            </a:pPr>
            <a:r>
              <a:rPr lang="hu-HU" sz="4000" dirty="0" smtClean="0"/>
              <a:t>Bánatos volt a műben nem leírt plátói szerelem miatt.</a:t>
            </a:r>
          </a:p>
          <a:p>
            <a:pPr marL="0" indent="0">
              <a:buNone/>
            </a:pPr>
            <a:r>
              <a:rPr lang="hu-HU" sz="4000" dirty="0" smtClean="0"/>
              <a:t>Elege volt a sok hazugságból, de belátta, hogy nem lehet ezt nélkülözni. Ezért kérte, hogy amit hazudnak az hihető legyen.</a:t>
            </a:r>
          </a:p>
          <a:p>
            <a:endParaRPr lang="hu-HU" sz="4000" dirty="0" smtClean="0"/>
          </a:p>
          <a:p>
            <a:endParaRPr lang="hu-HU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313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3296"/>
    </mc:Choice>
    <mc:Fallback xmlns="">
      <p:transition advClick="0" advTm="13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8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3|2.8|2.8|2.7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TM10001105[[fn=Körülvágás]]</Template>
  <TotalTime>141</TotalTime>
  <Words>153</Words>
  <Application>Microsoft Office PowerPoint</Application>
  <PresentationFormat>Egyéni</PresentationFormat>
  <Paragraphs>28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Crop</vt:lpstr>
      <vt:lpstr>Vojtina ars poeticája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Arany János ars poeticája (1861)</dc:title>
  <dc:creator>l103</dc:creator>
  <cp:lastModifiedBy>Tanár10</cp:lastModifiedBy>
  <cp:revision>18</cp:revision>
  <dcterms:created xsi:type="dcterms:W3CDTF">2018-02-19T15:52:26Z</dcterms:created>
  <dcterms:modified xsi:type="dcterms:W3CDTF">2018-03-09T10:22:07Z</dcterms:modified>
</cp:coreProperties>
</file>